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27" r:id="rId4"/>
  </p:sldMasterIdLst>
  <p:sldIdLst>
    <p:sldId id="350" r:id="rId5"/>
    <p:sldId id="345" r:id="rId6"/>
    <p:sldId id="344" r:id="rId7"/>
    <p:sldId id="346" r:id="rId8"/>
    <p:sldId id="336" r:id="rId9"/>
    <p:sldId id="347" r:id="rId10"/>
    <p:sldId id="348" r:id="rId11"/>
    <p:sldId id="349" r:id="rId12"/>
    <p:sldId id="341" r:id="rId13"/>
    <p:sldId id="343" r:id="rId14"/>
  </p:sldIdLst>
  <p:sldSz cx="18288000" cy="10287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ssandra Janssens de Vroom | WMDA" initials="AJdV|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CC8"/>
    <a:srgbClr val="BE1E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79" autoAdjust="0"/>
    <p:restoredTop sz="94318" autoAdjust="0"/>
  </p:normalViewPr>
  <p:slideViewPr>
    <p:cSldViewPr>
      <p:cViewPr varScale="1">
        <p:scale>
          <a:sx n="71" d="100"/>
          <a:sy n="71" d="100"/>
        </p:scale>
        <p:origin x="1064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2400300" y="3580116"/>
            <a:ext cx="13487400" cy="246888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57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2791" y="6528816"/>
            <a:ext cx="10202418" cy="1859841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0950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401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979668" y="1405890"/>
            <a:ext cx="1947912" cy="747522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46705" y="1405890"/>
            <a:ext cx="9297734" cy="747522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678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102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2400300" y="3580116"/>
            <a:ext cx="13487400" cy="246888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57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42791" y="6528698"/>
            <a:ext cx="10202418" cy="1897623"/>
          </a:xfrm>
        </p:spPr>
        <p:txBody>
          <a:bodyPr anchor="t" anchorCtr="1">
            <a:normAutofit/>
          </a:bodyPr>
          <a:lstStyle>
            <a:lvl1pPr marL="0" indent="0">
              <a:buNone/>
              <a:defRPr sz="30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1293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72868" y="3957066"/>
            <a:ext cx="6407657" cy="46529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507473" y="3957066"/>
            <a:ext cx="6405371" cy="46529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5/6/21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809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75154" y="3470150"/>
            <a:ext cx="6405372" cy="1056131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2850" b="0" cap="all" spc="15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685800" indent="0">
              <a:buNone/>
              <a:defRPr sz="285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75154" y="4714875"/>
            <a:ext cx="6405372" cy="389516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507474" y="4714875"/>
            <a:ext cx="6380226" cy="3895164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9507474" y="3470150"/>
            <a:ext cx="6405372" cy="1056131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2850" b="0" cap="all" spc="15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685800" indent="0">
              <a:buNone/>
              <a:defRPr sz="285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583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668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8579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9144000" cy="10287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207008" y="3365743"/>
            <a:ext cx="6729984" cy="1712246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33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04120" y="1207008"/>
            <a:ext cx="7223760" cy="7872984"/>
          </a:xfrm>
        </p:spPr>
        <p:txBody>
          <a:bodyPr>
            <a:normAutofit/>
          </a:bodyPr>
          <a:lstStyle>
            <a:lvl1pPr>
              <a:defRPr sz="285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400">
                <a:solidFill>
                  <a:schemeClr val="tx1"/>
                </a:solidFill>
              </a:defRPr>
            </a:lvl4pPr>
            <a:lvl5pPr>
              <a:defRPr sz="2400">
                <a:solidFill>
                  <a:schemeClr val="tx1"/>
                </a:solidFill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3352" y="5324877"/>
            <a:ext cx="5692140" cy="3291054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2250">
                <a:solidFill>
                  <a:srgbClr val="FFFFFF"/>
                </a:solidFill>
              </a:defRPr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5/6/21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1207009" y="9354312"/>
            <a:ext cx="7687196" cy="48006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176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" y="0"/>
            <a:ext cx="9143999" cy="10287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212785" y="3365742"/>
            <a:ext cx="6742497" cy="170196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33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43999" y="0"/>
            <a:ext cx="9153146" cy="10287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48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3352" y="5324878"/>
            <a:ext cx="5692140" cy="329105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2250">
                <a:solidFill>
                  <a:srgbClr val="FFFFFF"/>
                </a:solidFill>
              </a:defRPr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1D8BD707-D9CF-40AE-B4C6-C98DA3205C09}" type="datetimeFigureOut">
              <a:rPr lang="en-US" smtClean="0"/>
              <a:pPr/>
              <a:t>5/6/21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1207009" y="9354312"/>
            <a:ext cx="7687196" cy="48006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738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3346704" y="1447038"/>
            <a:ext cx="11594592" cy="178308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6704" y="3957067"/>
            <a:ext cx="11594592" cy="4652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732144" y="9358224"/>
            <a:ext cx="4130619" cy="485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75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00301" y="9354312"/>
            <a:ext cx="8851784" cy="4800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75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138383" y="9326880"/>
            <a:ext cx="548640" cy="54864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650" spc="0" baseline="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559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8" r:id="rId1"/>
    <p:sldLayoutId id="2147484229" r:id="rId2"/>
    <p:sldLayoutId id="2147484230" r:id="rId3"/>
    <p:sldLayoutId id="2147484231" r:id="rId4"/>
    <p:sldLayoutId id="2147484232" r:id="rId5"/>
    <p:sldLayoutId id="2147484233" r:id="rId6"/>
    <p:sldLayoutId id="2147484234" r:id="rId7"/>
    <p:sldLayoutId id="2147484235" r:id="rId8"/>
    <p:sldLayoutId id="2147484236" r:id="rId9"/>
    <p:sldLayoutId id="2147484237" r:id="rId10"/>
    <p:sldLayoutId id="2147484238" r:id="rId11"/>
  </p:sldLayoutIdLst>
  <p:txStyles>
    <p:titleStyle>
      <a:lvl1pPr algn="ctr" defTabSz="1371600" rtl="0" eaLnBrk="1" latinLnBrk="0" hangingPunct="1">
        <a:lnSpc>
          <a:spcPct val="90000"/>
        </a:lnSpc>
        <a:spcBef>
          <a:spcPct val="0"/>
        </a:spcBef>
        <a:buNone/>
        <a:defRPr sz="4200" kern="1200" cap="all" spc="3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100000"/>
        </a:lnSpc>
        <a:spcBef>
          <a:spcPts val="1500"/>
        </a:spcBef>
        <a:buClr>
          <a:schemeClr val="accent2"/>
        </a:buClr>
        <a:buFont typeface="Arial" panose="020B0604020202020204" pitchFamily="34" charset="0"/>
        <a:buChar char="•"/>
        <a:defRPr sz="27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685800" indent="-342900" algn="l" defTabSz="1371600" rtl="0" eaLnBrk="1" latinLnBrk="0" hangingPunct="1">
        <a:lnSpc>
          <a:spcPct val="100000"/>
        </a:lnSpc>
        <a:spcBef>
          <a:spcPts val="15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028700" indent="-342900" algn="l" defTabSz="1371600" rtl="0" eaLnBrk="1" latinLnBrk="0" hangingPunct="1">
        <a:lnSpc>
          <a:spcPct val="100000"/>
        </a:lnSpc>
        <a:spcBef>
          <a:spcPts val="15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371600" indent="-342900" algn="l" defTabSz="1371600" rtl="0" eaLnBrk="1" latinLnBrk="0" hangingPunct="1">
        <a:lnSpc>
          <a:spcPct val="100000"/>
        </a:lnSpc>
        <a:spcBef>
          <a:spcPts val="15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714500" indent="-342900" algn="l" defTabSz="1371600" rtl="0" eaLnBrk="1" latinLnBrk="0" hangingPunct="1">
        <a:lnSpc>
          <a:spcPct val="100000"/>
        </a:lnSpc>
        <a:spcBef>
          <a:spcPts val="15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969295" indent="-342900" algn="l" defTabSz="1371600" rtl="0" eaLnBrk="1" latinLnBrk="0" hangingPunct="1">
        <a:lnSpc>
          <a:spcPct val="100000"/>
        </a:lnSpc>
        <a:spcBef>
          <a:spcPts val="15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6470" indent="-342900" algn="l" defTabSz="1371600" rtl="0" eaLnBrk="1" latinLnBrk="0" hangingPunct="1">
        <a:lnSpc>
          <a:spcPct val="100000"/>
        </a:lnSpc>
        <a:spcBef>
          <a:spcPts val="15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2486025" indent="-342900" algn="l" defTabSz="1371600" rtl="0" eaLnBrk="1" latinLnBrk="0" hangingPunct="1">
        <a:lnSpc>
          <a:spcPct val="100000"/>
        </a:lnSpc>
        <a:spcBef>
          <a:spcPts val="1500"/>
        </a:spcBef>
        <a:buClr>
          <a:schemeClr val="accent2"/>
        </a:buClr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824163" indent="-342900" algn="l" defTabSz="1371600" rtl="0" eaLnBrk="1" latinLnBrk="0" hangingPunct="1">
        <a:lnSpc>
          <a:spcPct val="100000"/>
        </a:lnSpc>
        <a:spcBef>
          <a:spcPts val="1500"/>
        </a:spcBef>
        <a:buClr>
          <a:schemeClr val="accent2"/>
        </a:buClr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NUL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NUL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NUL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NUL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NUL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NUL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NUL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NUL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AC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C7BC7-8421-1E4D-8A10-1F59E687E6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solidFill>
            <a:schemeClr val="tx1">
              <a:lumMod val="95000"/>
            </a:schemeClr>
          </a:solidFill>
          <a:ln>
            <a:noFill/>
          </a:ln>
        </p:spPr>
        <p:txBody>
          <a:bodyPr/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WMDA Global trends report 2020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FB54CA-83DC-3F4A-88D9-44A8C93249A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WMDA Search &amp; Match Service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3E360B-40BE-6F48-9E3F-794CAB81FA0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3562" y="1570476"/>
            <a:ext cx="3620876" cy="1529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1768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77651" y="114300"/>
            <a:ext cx="1803549" cy="762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B643AC2-1A8F-FC4E-A4B9-C9400BD484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5313" y="1257300"/>
            <a:ext cx="18453313" cy="921385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EAF8B86-5AE3-4D55-AAA3-93BE8AD214D3}"/>
              </a:ext>
            </a:extLst>
          </p:cNvPr>
          <p:cNvSpPr txBox="1"/>
          <p:nvPr/>
        </p:nvSpPr>
        <p:spPr>
          <a:xfrm>
            <a:off x="1" y="0"/>
            <a:ext cx="18288000" cy="1488141"/>
          </a:xfrm>
          <a:prstGeom prst="rect">
            <a:avLst/>
          </a:prstGeom>
          <a:solidFill>
            <a:srgbClr val="00ACC8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lIns="182880" tIns="182880" rIns="182880" bIns="182880" rtlCol="0" anchor="ctr">
            <a:no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b="1" dirty="0">
                <a:solidFill>
                  <a:schemeClr val="bg1"/>
                </a:solidFill>
                <a:latin typeface="Calibri" panose="020F0502020204030204" pitchFamily="34" charset="0"/>
              </a:rPr>
              <a:t>Search results in WMDA Search &amp; Match Service</a:t>
            </a: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b="1" dirty="0">
                <a:solidFill>
                  <a:schemeClr val="bg1"/>
                </a:solidFill>
                <a:latin typeface="Calibri" panose="020F0502020204030204" pitchFamily="34" charset="0"/>
              </a:rPr>
              <a:t>from 2017-2020</a:t>
            </a:r>
            <a:endParaRPr lang="en-US" sz="4400" b="1" cap="all" spc="200" dirty="0">
              <a:solidFill>
                <a:schemeClr val="bg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222409"/>
            <a:ext cx="2453489" cy="1036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28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77651" y="114300"/>
            <a:ext cx="1803549" cy="762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633DC7D-6CD7-E24F-92AF-1A559962ED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6200" y="1409700"/>
            <a:ext cx="18365499" cy="895381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EAF8B86-5AE3-4D55-AAA3-93BE8AD214D3}"/>
              </a:ext>
            </a:extLst>
          </p:cNvPr>
          <p:cNvSpPr txBox="1"/>
          <p:nvPr/>
        </p:nvSpPr>
        <p:spPr>
          <a:xfrm>
            <a:off x="1" y="0"/>
            <a:ext cx="18288000" cy="1488141"/>
          </a:xfrm>
          <a:prstGeom prst="rect">
            <a:avLst/>
          </a:prstGeom>
          <a:solidFill>
            <a:srgbClr val="00ACC8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lIns="182880" tIns="182880" rIns="182880" bIns="182880" rtlCol="0" anchor="ctr">
            <a:noAutofit/>
          </a:bodyPr>
          <a:lstStyle/>
          <a:p>
            <a:pPr algn="ctr">
              <a:defRPr sz="2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3600" dirty="0">
                <a:solidFill>
                  <a:schemeClr val="bg1"/>
                </a:solidFill>
                <a:latin typeface="Calibri" panose="020F0502020204030204" pitchFamily="34" charset="0"/>
              </a:rPr>
              <a:t>No. of unrelated donors listed per 10,000 inhabitants (top 10) in</a:t>
            </a:r>
          </a:p>
          <a:p>
            <a:pPr algn="ctr">
              <a:defRPr sz="2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3600" dirty="0">
                <a:solidFill>
                  <a:schemeClr val="bg1"/>
                </a:solidFill>
                <a:latin typeface="Calibri" panose="020F0502020204030204" pitchFamily="34" charset="0"/>
              </a:rPr>
              <a:t>WMDA Search &amp; Match Service in 2020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222409"/>
            <a:ext cx="2453489" cy="1036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255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77651" y="114300"/>
            <a:ext cx="1803549" cy="762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2C667E0-0745-3C49-8D62-707CF94FA3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6199" y="1379757"/>
            <a:ext cx="18440399" cy="894534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EAF8B86-5AE3-4D55-AAA3-93BE8AD214D3}"/>
              </a:ext>
            </a:extLst>
          </p:cNvPr>
          <p:cNvSpPr txBox="1"/>
          <p:nvPr/>
        </p:nvSpPr>
        <p:spPr>
          <a:xfrm>
            <a:off x="1" y="0"/>
            <a:ext cx="18288000" cy="1488141"/>
          </a:xfrm>
          <a:prstGeom prst="rect">
            <a:avLst/>
          </a:prstGeom>
          <a:solidFill>
            <a:srgbClr val="00ACC8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lIns="182880" tIns="182880" rIns="182880" bIns="182880" rtlCol="0" anchor="ctr">
            <a:noAutofit/>
          </a:bodyPr>
          <a:lstStyle/>
          <a:p>
            <a:pPr algn="ctr">
              <a:defRPr sz="2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3600" dirty="0">
                <a:solidFill>
                  <a:schemeClr val="bg1"/>
                </a:solidFill>
                <a:latin typeface="Calibri" panose="020F0502020204030204" pitchFamily="34" charset="0"/>
              </a:rPr>
              <a:t>Percentage HLA DNA typed unrelated donors in</a:t>
            </a:r>
          </a:p>
          <a:p>
            <a:pPr algn="ctr">
              <a:defRPr sz="2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3600" dirty="0">
                <a:solidFill>
                  <a:schemeClr val="bg1"/>
                </a:solidFill>
                <a:latin typeface="Calibri" panose="020F0502020204030204" pitchFamily="34" charset="0"/>
              </a:rPr>
              <a:t>WMDA Search &amp; Match Service in 2020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222409"/>
            <a:ext cx="2453489" cy="1036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231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77651" y="114300"/>
            <a:ext cx="1803549" cy="762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EAF8B86-5AE3-4D55-AAA3-93BE8AD214D3}"/>
              </a:ext>
            </a:extLst>
          </p:cNvPr>
          <p:cNvSpPr txBox="1"/>
          <p:nvPr/>
        </p:nvSpPr>
        <p:spPr>
          <a:xfrm>
            <a:off x="1" y="0"/>
            <a:ext cx="18288000" cy="1488141"/>
          </a:xfrm>
          <a:prstGeom prst="rect">
            <a:avLst/>
          </a:prstGeom>
          <a:solidFill>
            <a:srgbClr val="00ACC8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lIns="182880" tIns="182880" rIns="182880" bIns="182880" rtlCol="0" anchor="ctr">
            <a:noAutofit/>
          </a:bodyPr>
          <a:lstStyle/>
          <a:p>
            <a:pPr algn="ctr">
              <a:defRPr sz="2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3600" dirty="0">
                <a:solidFill>
                  <a:schemeClr val="bg1"/>
                </a:solidFill>
                <a:latin typeface="Calibri" panose="020F0502020204030204" pitchFamily="34" charset="0"/>
              </a:rPr>
              <a:t>No. of cord blood units listed per 10,000 inhabitants (top 10) in</a:t>
            </a:r>
          </a:p>
          <a:p>
            <a:pPr algn="ctr">
              <a:defRPr sz="2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3600" dirty="0">
                <a:solidFill>
                  <a:schemeClr val="bg1"/>
                </a:solidFill>
                <a:latin typeface="Calibri" panose="020F0502020204030204" pitchFamily="34" charset="0"/>
              </a:rPr>
              <a:t>WMDA Search &amp; Match Service in 2020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222409"/>
            <a:ext cx="2453489" cy="10365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97F0E8A-80DC-C241-9E3A-F507548DC5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1051" y="1488141"/>
            <a:ext cx="18405251" cy="8836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123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BFF4DDE-95BA-CE4E-B5B5-3DAC814CBC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6200" y="1409700"/>
            <a:ext cx="18429388" cy="8918278"/>
          </a:xfrm>
          <a:prstGeom prst="rect">
            <a:avLst/>
          </a:prstGeom>
        </p:spPr>
      </p:pic>
      <p:pic>
        <p:nvPicPr>
          <p:cNvPr id="4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77651" y="114300"/>
            <a:ext cx="1803549" cy="762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EAF8B86-5AE3-4D55-AAA3-93BE8AD214D3}"/>
              </a:ext>
            </a:extLst>
          </p:cNvPr>
          <p:cNvSpPr txBox="1"/>
          <p:nvPr/>
        </p:nvSpPr>
        <p:spPr>
          <a:xfrm>
            <a:off x="1" y="0"/>
            <a:ext cx="18288000" cy="1488141"/>
          </a:xfrm>
          <a:prstGeom prst="rect">
            <a:avLst/>
          </a:prstGeom>
          <a:solidFill>
            <a:srgbClr val="00ACC8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lIns="182880" tIns="182880" rIns="182880" bIns="182880" rtlCol="0" anchor="ctr">
            <a:noAutofit/>
          </a:bodyPr>
          <a:lstStyle/>
          <a:p>
            <a:pPr algn="ctr">
              <a:defRPr sz="2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3600" dirty="0">
                <a:solidFill>
                  <a:schemeClr val="bg1"/>
                </a:solidFill>
                <a:latin typeface="Calibri" panose="020F0502020204030204" pitchFamily="34" charset="0"/>
              </a:rPr>
              <a:t>Percentage HLA DNA typed cord blood units in</a:t>
            </a:r>
          </a:p>
          <a:p>
            <a:pPr algn="ctr">
              <a:defRPr sz="2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3600" dirty="0">
                <a:solidFill>
                  <a:schemeClr val="bg1"/>
                </a:solidFill>
                <a:latin typeface="Calibri" panose="020F0502020204030204" pitchFamily="34" charset="0"/>
              </a:rPr>
              <a:t>WMDA Search &amp; Match Service in 2020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222409"/>
            <a:ext cx="2453489" cy="1036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360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77651" y="114300"/>
            <a:ext cx="1803549" cy="762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525318B-9EE9-0E4D-AB20-CF26CC108CF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9985" y="1424395"/>
            <a:ext cx="18317985" cy="897690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EAF8B86-5AE3-4D55-AAA3-93BE8AD214D3}"/>
              </a:ext>
            </a:extLst>
          </p:cNvPr>
          <p:cNvSpPr txBox="1"/>
          <p:nvPr/>
        </p:nvSpPr>
        <p:spPr>
          <a:xfrm>
            <a:off x="1" y="0"/>
            <a:ext cx="18288000" cy="1488141"/>
          </a:xfrm>
          <a:prstGeom prst="rect">
            <a:avLst/>
          </a:prstGeom>
          <a:solidFill>
            <a:srgbClr val="00ACC8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lIns="182880" tIns="182880" rIns="182880" bIns="182880" rtlCol="0" anchor="ctr">
            <a:noAutofit/>
          </a:bodyPr>
          <a:lstStyle/>
          <a:p>
            <a:pPr algn="ctr">
              <a:defRPr sz="2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3600" dirty="0">
                <a:solidFill>
                  <a:schemeClr val="bg1"/>
                </a:solidFill>
                <a:latin typeface="Calibri" panose="020F0502020204030204" pitchFamily="34" charset="0"/>
              </a:rPr>
              <a:t>No. of unique ABDR split unrelated donors/cord blood units</a:t>
            </a:r>
          </a:p>
          <a:p>
            <a:pPr algn="ctr">
              <a:defRPr sz="2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3600" dirty="0">
                <a:solidFill>
                  <a:schemeClr val="bg1"/>
                </a:solidFill>
                <a:latin typeface="Calibri" panose="020F0502020204030204" pitchFamily="34" charset="0"/>
              </a:rPr>
              <a:t>added to WMDA Search &amp; Match Service in 2020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222409"/>
            <a:ext cx="2453489" cy="1036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8385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77651" y="114300"/>
            <a:ext cx="1803549" cy="762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23331E2-5A5A-7746-BDA8-680171F95C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6200" y="1409700"/>
            <a:ext cx="18440400" cy="92202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EAF8B86-5AE3-4D55-AAA3-93BE8AD214D3}"/>
              </a:ext>
            </a:extLst>
          </p:cNvPr>
          <p:cNvSpPr txBox="1"/>
          <p:nvPr/>
        </p:nvSpPr>
        <p:spPr>
          <a:xfrm>
            <a:off x="1" y="0"/>
            <a:ext cx="18288000" cy="1488141"/>
          </a:xfrm>
          <a:prstGeom prst="rect">
            <a:avLst/>
          </a:prstGeom>
          <a:solidFill>
            <a:srgbClr val="00ACC8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lIns="182880" tIns="182880" rIns="182880" bIns="182880" rtlCol="0" anchor="ctr">
            <a:noAutofit/>
          </a:bodyPr>
          <a:lstStyle/>
          <a:p>
            <a:pPr algn="ctr">
              <a:defRPr sz="2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3600" dirty="0">
                <a:solidFill>
                  <a:schemeClr val="bg1"/>
                </a:solidFill>
                <a:latin typeface="Calibri" panose="020F0502020204030204" pitchFamily="34" charset="0"/>
              </a:rPr>
              <a:t>      Percentage and number per TNC range of listed cord blood units in</a:t>
            </a:r>
          </a:p>
          <a:p>
            <a:pPr algn="ctr">
              <a:defRPr sz="2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3600" dirty="0">
                <a:solidFill>
                  <a:schemeClr val="bg1"/>
                </a:solidFill>
                <a:latin typeface="Calibri" panose="020F0502020204030204" pitchFamily="34" charset="0"/>
              </a:rPr>
              <a:t>WMDA Search &amp; Match Service in 2020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222409"/>
            <a:ext cx="2453489" cy="1036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168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77651" y="114300"/>
            <a:ext cx="1803549" cy="762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103F4BC-DDE0-6B45-B79B-6C8AA8A1AA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6200" y="1333500"/>
            <a:ext cx="18440400" cy="901460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EAF8B86-5AE3-4D55-AAA3-93BE8AD214D3}"/>
              </a:ext>
            </a:extLst>
          </p:cNvPr>
          <p:cNvSpPr txBox="1"/>
          <p:nvPr/>
        </p:nvSpPr>
        <p:spPr>
          <a:xfrm>
            <a:off x="1" y="0"/>
            <a:ext cx="18288000" cy="1488141"/>
          </a:xfrm>
          <a:prstGeom prst="rect">
            <a:avLst/>
          </a:prstGeom>
          <a:solidFill>
            <a:srgbClr val="00ACC8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lIns="182880" tIns="182880" rIns="182880" bIns="182880" rtlCol="0" anchor="ctr">
            <a:noAutofit/>
          </a:bodyPr>
          <a:lstStyle/>
          <a:p>
            <a:pPr algn="ctr">
              <a:defRPr sz="2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3600" dirty="0">
                <a:solidFill>
                  <a:schemeClr val="bg1"/>
                </a:solidFill>
                <a:latin typeface="Calibri" panose="020F0502020204030204" pitchFamily="34" charset="0"/>
              </a:rPr>
              <a:t>No. of unrelated donor/cord blood unit searches per country in</a:t>
            </a:r>
          </a:p>
          <a:p>
            <a:pPr algn="ctr">
              <a:defRPr sz="22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3600" dirty="0">
                <a:solidFill>
                  <a:schemeClr val="bg1"/>
                </a:solidFill>
                <a:latin typeface="Calibri" panose="020F0502020204030204" pitchFamily="34" charset="0"/>
              </a:rPr>
              <a:t>WMDA Search &amp; Match Service in 2020 (top 10)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222409"/>
            <a:ext cx="2453489" cy="1036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8208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77651" y="114300"/>
            <a:ext cx="1803549" cy="762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61B7C30-58C6-744E-A050-09F58E51FC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6200" y="1104900"/>
            <a:ext cx="18440400" cy="92202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EAF8B86-5AE3-4D55-AAA3-93BE8AD214D3}"/>
              </a:ext>
            </a:extLst>
          </p:cNvPr>
          <p:cNvSpPr txBox="1"/>
          <p:nvPr/>
        </p:nvSpPr>
        <p:spPr>
          <a:xfrm>
            <a:off x="1" y="0"/>
            <a:ext cx="18288000" cy="1488141"/>
          </a:xfrm>
          <a:prstGeom prst="rect">
            <a:avLst/>
          </a:prstGeom>
          <a:solidFill>
            <a:srgbClr val="00ACC8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lIns="182880" tIns="182880" rIns="182880" bIns="182880" rtlCol="0" anchor="ctr">
            <a:no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b="1" dirty="0">
                <a:solidFill>
                  <a:schemeClr val="bg1"/>
                </a:solidFill>
                <a:latin typeface="Calibri" panose="020F0502020204030204" pitchFamily="34" charset="0"/>
              </a:rPr>
              <a:t>Search types in WMDA Search &amp; Match Service</a:t>
            </a: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600" b="1" dirty="0">
                <a:solidFill>
                  <a:schemeClr val="bg1"/>
                </a:solidFill>
                <a:latin typeface="Calibri" panose="020F0502020204030204" pitchFamily="34" charset="0"/>
              </a:rPr>
              <a:t>from 2017-2020</a:t>
            </a:r>
            <a:endParaRPr lang="en-US" sz="4400" b="1" cap="all" spc="200" dirty="0">
              <a:solidFill>
                <a:schemeClr val="bg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222409"/>
            <a:ext cx="2453489" cy="1036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211411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9C073B23D71C249A286E0C8B76CAFDA" ma:contentTypeVersion="10" ma:contentTypeDescription="Create a new document." ma:contentTypeScope="" ma:versionID="18afb9f8bcabb3ad7905de8bed439db5">
  <xsd:schema xmlns:xsd="http://www.w3.org/2001/XMLSchema" xmlns:xs="http://www.w3.org/2001/XMLSchema" xmlns:p="http://schemas.microsoft.com/office/2006/metadata/properties" xmlns:ns2="f8b30f1c-f399-4882-ab1b-9833d8dbca46" targetNamespace="http://schemas.microsoft.com/office/2006/metadata/properties" ma:root="true" ma:fieldsID="787414683c0528856e6e20506c23d627" ns2:_="">
    <xsd:import namespace="f8b30f1c-f399-4882-ab1b-9833d8dbca4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b30f1c-f399-4882-ab1b-9833d8dbca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46E0A0C-D7B0-4441-BBE8-48486A5C7DC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F1004D4-4371-422E-8869-1F0DF58B0841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3112B94-49BA-419B-8B7D-24F54718395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8b30f1c-f399-4882-ab1b-9833d8dbca4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1908</TotalTime>
  <Words>167</Words>
  <Application>Microsoft Macintosh PowerPoint</Application>
  <PresentationFormat>Custom</PresentationFormat>
  <Paragraphs>20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Gill Sans MT</vt:lpstr>
      <vt:lpstr>Parcel</vt:lpstr>
      <vt:lpstr>WMDA Global trends report 2020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WMDA office</dc:creator>
  <cp:keywords/>
  <dc:description/>
  <cp:lastModifiedBy>Lydia Foeken | WMDA</cp:lastModifiedBy>
  <cp:revision>98</cp:revision>
  <cp:lastPrinted>2021-05-06T12:06:27Z</cp:lastPrinted>
  <dcterms:created xsi:type="dcterms:W3CDTF">2020-05-19T13:34:18Z</dcterms:created>
  <dcterms:modified xsi:type="dcterms:W3CDTF">2021-05-06T12:06:50Z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0x010100C9C073B23D71C249A286E0C8B76CAFDA</vt:lpwstr>
  </property>
</Properties>
</file>